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61"/>
    <p:restoredTop sz="94640"/>
  </p:normalViewPr>
  <p:slideViewPr>
    <p:cSldViewPr snapToGrid="0" snapToObjects="1">
      <p:cViewPr varScale="1">
        <p:scale>
          <a:sx n="102" d="100"/>
          <a:sy n="102" d="100"/>
        </p:scale>
        <p:origin x="71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A5316A-6EEA-9741-849B-0757D609B602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 dirty="0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21549-B701-944C-9C27-A052CE5DED3A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654010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B21549-B701-944C-9C27-A052CE5DED3A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27913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B21549-B701-944C-9C27-A052CE5DED3A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39615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2796DFD-8C8E-5241-8CD6-2B590AF52F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AAB8FED-F289-2A4A-83EF-2D2F1BB113D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F39B84-AD4A-2346-97D0-5282F0B83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E1C2609-7F65-DF43-BF67-2C4C58187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BF8E370-7AED-3B49-B2AD-593059E74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79609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863F001-BA60-784C-8DE6-31539618C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D7CE6BE-B2CB-D745-9EA1-5C082A872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0038121-AFFD-A847-87E8-69C3A8A66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A1372AE-5E70-4B40-9FD5-6EACB14BA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9404DA8-4BCD-7841-9608-E4BB8501B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583894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EFF0C30-31F9-C84A-9A08-EC6864B634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E0668CCF-48B4-A34D-BF30-2536C1FDB1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BB94BE1-FB66-064E-97A3-BB3808ABC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3575362-17B6-8D4F-B614-33667AA45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6A0C047-9CD5-A942-B39E-9084E8BE8A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75212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75B6E0-DE61-B64B-9962-D1C5FB468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57EFC4-163D-FC47-AB58-0304DEBF4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543DFF-38DE-894F-9502-7B648A076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AF0FDA-AAC1-4747-B440-86B97E4B1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65FCD93-9E93-2947-BFB2-96E1069BE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1010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40BDEE-B842-674A-A1D9-2F9A748600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5A35D35-3DFE-5C41-BD88-3C23BA7C66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22E07E-D73C-2346-914B-4ABFEA6E12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60AEC8E-BCFA-1440-A9A6-877682AE7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081211-FDE5-FC47-945E-A72539A3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9550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695CAA-5592-3446-AAB1-D686B8732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C5E0224-AB4F-C64A-9806-AC40FC88C1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1106E7A-F88A-E34B-9A0A-E656AC4CA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1B0D86B-E59D-524C-AE4B-B022B3BD2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E3255B8-1AA2-F44E-A124-395C7CD11C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60D9248B-D4C5-4C46-B90B-FDD09B373D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834776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49574E-44D1-C341-8343-513C12BDA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F974ADF-E056-FD45-9AF8-D286F3284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1F892E67-84D1-FF48-9778-7B7660A90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FC49D6-7C33-194F-A16C-BB66EE73F1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F098250A-69F7-9741-A8D9-A4A78E1D65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6B3C209C-C597-CB40-98E4-FE16714E4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1B6EBB7E-566F-834C-B3D2-6C1F85643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7B4AF263-1776-DB40-BBB0-1D6881229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0420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1E50CD-1C28-8A46-8759-4B244E9D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E462C80-5821-8840-A53B-2FE8116C9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A0B3FAF-C2A9-1242-A84A-B1ED52FE9D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8F313F2-9DCD-EC47-A10D-759D86B4C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8157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9F7879C-EDDD-EA48-9632-A778883F1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546F1E0E-75E5-F241-9D4C-ED41ED16C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E7B82D0-5F41-B143-9A83-21575F467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93657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29A91B-FC42-B748-BACA-9C27245E5A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F7D5EF1-22B1-2342-8740-7E438A9F9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A69C55D-2115-D444-BAD2-84512BC383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591CBA8-4306-6345-AE46-06A4F45D52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B7C1F9-F4EF-CB43-A873-967F7B3750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EEA115F-8483-A44B-A102-1FB25078B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607166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47F491-EAB5-554F-9035-90A8292936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D6F434E-A577-1F40-BF7B-606EB02373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892A453-15FA-5745-BBF7-995FE6320D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613B70A-00AC-3F45-8A83-9C5ACD56A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144F43D-495F-CF46-AFF7-CF35CDF87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3ED6B38-914F-044D-83A0-FF717DD5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65343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9C504B5-E3C9-DD46-B023-F47977A888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01941FF-D207-5A4A-B72A-B29040723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595A5CA-520A-3E44-9938-5CABBB609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BFC6B0-EA12-D24C-B16D-58001CE340EE}" type="datetimeFigureOut">
              <a:rPr lang="fr-FR" smtClean="0"/>
              <a:t>17/12/2021</a:t>
            </a:fld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536D800-4643-8B40-AE02-FDE02CFD33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EC4DA8C-D26C-6B43-A345-3FE6AD66D1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5D147-076C-C244-BC70-FCD1BA7C61C0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2278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E496A5-C651-5047-B63E-C922BBF938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-314802"/>
            <a:ext cx="9143999" cy="2387600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fr-FR" sz="6600" b="1" dirty="0">
                <a:latin typeface="Avenir Book" panose="02000503020000020003" pitchFamily="2" charset="0"/>
              </a:rPr>
              <a:t>Meet-Eu : </a:t>
            </a:r>
            <a:r>
              <a:rPr lang="fr-FR" dirty="0">
                <a:latin typeface="Avenir Book" panose="02000503020000020003" pitchFamily="2" charset="0"/>
              </a:rPr>
              <a:t>Compartments</a:t>
            </a:r>
            <a:endParaRPr lang="fr-FR" sz="6600" dirty="0">
              <a:latin typeface="Avenir Book" panose="02000503020000020003" pitchFamily="2" charset="0"/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D61A464-9733-9B4A-AA2C-005CC8E2D8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5319" y="6287695"/>
            <a:ext cx="10901362" cy="459223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bg2">
                    <a:lumMod val="50000"/>
                  </a:schemeClr>
                </a:solidFill>
                <a:latin typeface="Avenir Book" panose="02000503020000020003" pitchFamily="2" charset="0"/>
              </a:rPr>
              <a:t>Team SB3</a:t>
            </a:r>
          </a:p>
        </p:txBody>
      </p:sp>
      <p:pic>
        <p:nvPicPr>
          <p:cNvPr id="5" name="Image 4" descr="Une image contenant mur, intérieur, personne, plafond&#10;&#10;Description générée automatiquement">
            <a:extLst>
              <a:ext uri="{FF2B5EF4-FFF2-40B4-BE49-F238E27FC236}">
                <a16:creationId xmlns:a16="http://schemas.microsoft.com/office/drawing/2014/main" id="{4A9DF022-9B26-AE4A-B436-E4C0056889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833" t="27917" r="9791" b="2898"/>
          <a:stretch/>
        </p:blipFill>
        <p:spPr>
          <a:xfrm>
            <a:off x="3210314" y="2173535"/>
            <a:ext cx="5771367" cy="4026478"/>
          </a:xfrm>
          <a:prstGeom prst="rect">
            <a:avLst/>
          </a:prstGeom>
        </p:spPr>
      </p:pic>
      <p:cxnSp>
        <p:nvCxnSpPr>
          <p:cNvPr id="7" name="Connecteur droit avec flèche 6">
            <a:extLst>
              <a:ext uri="{FF2B5EF4-FFF2-40B4-BE49-F238E27FC236}">
                <a16:creationId xmlns:a16="http://schemas.microsoft.com/office/drawing/2014/main" id="{251D604C-96AB-CA42-ABFD-B7B0E244F02A}"/>
              </a:ext>
            </a:extLst>
          </p:cNvPr>
          <p:cNvCxnSpPr>
            <a:cxnSpLocks/>
          </p:cNvCxnSpPr>
          <p:nvPr/>
        </p:nvCxnSpPr>
        <p:spPr>
          <a:xfrm>
            <a:off x="2580362" y="1930868"/>
            <a:ext cx="2843408" cy="900014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Sous-titre 2">
            <a:extLst>
              <a:ext uri="{FF2B5EF4-FFF2-40B4-BE49-F238E27FC236}">
                <a16:creationId xmlns:a16="http://schemas.microsoft.com/office/drawing/2014/main" id="{919F13F8-1966-324E-8035-257F46F3328A}"/>
              </a:ext>
            </a:extLst>
          </p:cNvPr>
          <p:cNvSpPr txBox="1">
            <a:spLocks/>
          </p:cNvSpPr>
          <p:nvPr/>
        </p:nvSpPr>
        <p:spPr>
          <a:xfrm>
            <a:off x="632793" y="1701257"/>
            <a:ext cx="2296210" cy="4592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latin typeface="Avenir Book" panose="02000503020000020003" pitchFamily="2" charset="0"/>
              </a:rPr>
              <a:t>Julien Kot</a:t>
            </a:r>
          </a:p>
        </p:txBody>
      </p:sp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32644F2B-3D1B-5A4D-8C59-334385C4DC36}"/>
              </a:ext>
            </a:extLst>
          </p:cNvPr>
          <p:cNvCxnSpPr>
            <a:cxnSpLocks/>
          </p:cNvCxnSpPr>
          <p:nvPr/>
        </p:nvCxnSpPr>
        <p:spPr>
          <a:xfrm flipV="1">
            <a:off x="2580362" y="3429000"/>
            <a:ext cx="1903956" cy="11586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Sous-titre 2">
            <a:extLst>
              <a:ext uri="{FF2B5EF4-FFF2-40B4-BE49-F238E27FC236}">
                <a16:creationId xmlns:a16="http://schemas.microsoft.com/office/drawing/2014/main" id="{87C3C18E-D0E2-6A41-B958-5BB7F91FC49C}"/>
              </a:ext>
            </a:extLst>
          </p:cNvPr>
          <p:cNvSpPr txBox="1">
            <a:spLocks/>
          </p:cNvSpPr>
          <p:nvPr/>
        </p:nvSpPr>
        <p:spPr>
          <a:xfrm>
            <a:off x="284152" y="3394376"/>
            <a:ext cx="2296210" cy="4592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latin typeface="Avenir Book" panose="02000503020000020003" pitchFamily="2" charset="0"/>
              </a:rPr>
              <a:t>Valentin Gherdol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853A7BD-BC77-1D49-9739-7006F771A03A}"/>
              </a:ext>
            </a:extLst>
          </p:cNvPr>
          <p:cNvCxnSpPr>
            <a:cxnSpLocks/>
          </p:cNvCxnSpPr>
          <p:nvPr/>
        </p:nvCxnSpPr>
        <p:spPr>
          <a:xfrm flipH="1">
            <a:off x="6814158" y="2280285"/>
            <a:ext cx="2797475" cy="43995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Sous-titre 2">
            <a:extLst>
              <a:ext uri="{FF2B5EF4-FFF2-40B4-BE49-F238E27FC236}">
                <a16:creationId xmlns:a16="http://schemas.microsoft.com/office/drawing/2014/main" id="{0B59A8C7-BBDB-1D44-B4A8-13ED220BBE9C}"/>
              </a:ext>
            </a:extLst>
          </p:cNvPr>
          <p:cNvSpPr txBox="1">
            <a:spLocks/>
          </p:cNvSpPr>
          <p:nvPr/>
        </p:nvSpPr>
        <p:spPr>
          <a:xfrm>
            <a:off x="9611633" y="2072798"/>
            <a:ext cx="2296210" cy="4592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latin typeface="Avenir Book" panose="02000503020000020003" pitchFamily="2" charset="0"/>
              </a:rPr>
              <a:t>Adrien Pauron</a:t>
            </a:r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9C5B0770-3E2C-3541-A874-EA092EA31F60}"/>
              </a:ext>
            </a:extLst>
          </p:cNvPr>
          <p:cNvCxnSpPr>
            <a:cxnSpLocks/>
          </p:cNvCxnSpPr>
          <p:nvPr/>
        </p:nvCxnSpPr>
        <p:spPr>
          <a:xfrm flipH="1" flipV="1">
            <a:off x="7928975" y="3623987"/>
            <a:ext cx="1768259" cy="37815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ous-titre 2">
            <a:extLst>
              <a:ext uri="{FF2B5EF4-FFF2-40B4-BE49-F238E27FC236}">
                <a16:creationId xmlns:a16="http://schemas.microsoft.com/office/drawing/2014/main" id="{E56023AC-F4CA-094B-AAC5-1FDD5FB4D3B4}"/>
              </a:ext>
            </a:extLst>
          </p:cNvPr>
          <p:cNvSpPr txBox="1">
            <a:spLocks/>
          </p:cNvSpPr>
          <p:nvPr/>
        </p:nvSpPr>
        <p:spPr>
          <a:xfrm>
            <a:off x="9661737" y="3479600"/>
            <a:ext cx="2296210" cy="4592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latin typeface="Avenir Book" panose="02000503020000020003" pitchFamily="2" charset="0"/>
              </a:rPr>
              <a:t>Jeanne Bauduin</a:t>
            </a: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70A9BC4B-AADE-0F43-A5D3-656DA4838DBC}"/>
              </a:ext>
            </a:extLst>
          </p:cNvPr>
          <p:cNvCxnSpPr>
            <a:cxnSpLocks/>
          </p:cNvCxnSpPr>
          <p:nvPr/>
        </p:nvCxnSpPr>
        <p:spPr>
          <a:xfrm flipV="1">
            <a:off x="2580362" y="4216925"/>
            <a:ext cx="2843408" cy="68638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Sous-titre 2">
            <a:extLst>
              <a:ext uri="{FF2B5EF4-FFF2-40B4-BE49-F238E27FC236}">
                <a16:creationId xmlns:a16="http://schemas.microsoft.com/office/drawing/2014/main" id="{CB451277-5FB6-B947-BAB1-7F673D7A7F3E}"/>
              </a:ext>
            </a:extLst>
          </p:cNvPr>
          <p:cNvSpPr txBox="1">
            <a:spLocks/>
          </p:cNvSpPr>
          <p:nvPr/>
        </p:nvSpPr>
        <p:spPr>
          <a:xfrm>
            <a:off x="284152" y="4713655"/>
            <a:ext cx="2296210" cy="459223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latin typeface="Avenir Book" panose="02000503020000020003" pitchFamily="2" charset="0"/>
              </a:rPr>
              <a:t>Corentin Delhay</a:t>
            </a:r>
          </a:p>
        </p:txBody>
      </p:sp>
      <p:pic>
        <p:nvPicPr>
          <p:cNvPr id="28" name="Image 27">
            <a:extLst>
              <a:ext uri="{FF2B5EF4-FFF2-40B4-BE49-F238E27FC236}">
                <a16:creationId xmlns:a16="http://schemas.microsoft.com/office/drawing/2014/main" id="{E2DED482-5C6E-0A49-855E-D10C81DE93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17794" y="4506616"/>
            <a:ext cx="2296210" cy="2240302"/>
          </a:xfrm>
          <a:prstGeom prst="rect">
            <a:avLst/>
          </a:prstGeom>
        </p:spPr>
      </p:pic>
      <p:pic>
        <p:nvPicPr>
          <p:cNvPr id="1026" name="Picture 2" descr="Sorbonne Université">
            <a:extLst>
              <a:ext uri="{FF2B5EF4-FFF2-40B4-BE49-F238E27FC236}">
                <a16:creationId xmlns:a16="http://schemas.microsoft.com/office/drawing/2014/main" id="{F0252CAF-267A-2848-9445-45049107F4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3175" y="232796"/>
            <a:ext cx="2224772" cy="892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8324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D2D98B-F4F9-0341-B7D4-A3FB279CE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84" y="148626"/>
            <a:ext cx="10515600" cy="1325563"/>
          </a:xfrm>
        </p:spPr>
        <p:txBody>
          <a:bodyPr/>
          <a:lstStyle/>
          <a:p>
            <a:r>
              <a:rPr lang="fr-FR" dirty="0">
                <a:latin typeface="Avenir Book" panose="02000503020000020003" pitchFamily="2" charset="0"/>
              </a:rPr>
              <a:t>Context and goals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ED4B159-438E-544F-BF1B-9AA42007A191}"/>
              </a:ext>
            </a:extLst>
          </p:cNvPr>
          <p:cNvSpPr txBox="1"/>
          <p:nvPr/>
        </p:nvSpPr>
        <p:spPr>
          <a:xfrm>
            <a:off x="11764840" y="6440538"/>
            <a:ext cx="538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50000"/>
                  </a:schemeClr>
                </a:solidFill>
                <a:latin typeface="Avenir Book" panose="02000503020000020003" pitchFamily="2" charset="0"/>
              </a:rPr>
              <a:t>1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E1F59C3-501C-1E4E-A390-3F0C5E999A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1761" y="1363221"/>
            <a:ext cx="5989505" cy="3993003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D19BDAB8-DCAC-8E4E-A184-4F1654224D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14" y="1698625"/>
            <a:ext cx="5486400" cy="3657600"/>
          </a:xfrm>
          <a:prstGeom prst="rect">
            <a:avLst/>
          </a:prstGeom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1DEC17E5-482D-524D-A078-4424991FC072}"/>
              </a:ext>
            </a:extLst>
          </p:cNvPr>
          <p:cNvCxnSpPr>
            <a:cxnSpLocks/>
          </p:cNvCxnSpPr>
          <p:nvPr/>
        </p:nvCxnSpPr>
        <p:spPr>
          <a:xfrm>
            <a:off x="4956132" y="3482238"/>
            <a:ext cx="1745293" cy="0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ZoneTexte 11">
            <a:extLst>
              <a:ext uri="{FF2B5EF4-FFF2-40B4-BE49-F238E27FC236}">
                <a16:creationId xmlns:a16="http://schemas.microsoft.com/office/drawing/2014/main" id="{3AFF4565-D714-4047-9269-934EBB680057}"/>
              </a:ext>
            </a:extLst>
          </p:cNvPr>
          <p:cNvSpPr txBox="1"/>
          <p:nvPr/>
        </p:nvSpPr>
        <p:spPr>
          <a:xfrm>
            <a:off x="1905947" y="1540568"/>
            <a:ext cx="19002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i="1" dirty="0">
                <a:latin typeface="Avenir Book" panose="02000503020000020003" pitchFamily="2" charset="0"/>
              </a:rPr>
              <a:t>Hi-C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07CFF71-37FF-C942-98E4-5EAEA290EEBD}"/>
              </a:ext>
            </a:extLst>
          </p:cNvPr>
          <p:cNvSpPr txBox="1"/>
          <p:nvPr/>
        </p:nvSpPr>
        <p:spPr>
          <a:xfrm>
            <a:off x="7442578" y="5372446"/>
            <a:ext cx="36466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Avenir Book" panose="02000503020000020003" pitchFamily="2" charset="0"/>
              </a:rPr>
              <a:t>Determination of an active and an inactive compartment</a:t>
            </a:r>
          </a:p>
          <a:p>
            <a:pPr algn="ctr"/>
            <a:endParaRPr lang="fr-FR" dirty="0">
              <a:latin typeface="Avenir Book" panose="02000503020000020003" pitchFamily="2" charset="0"/>
            </a:endParaRPr>
          </a:p>
          <a:p>
            <a:pPr algn="ctr"/>
            <a:r>
              <a:rPr lang="fr-FR" sz="1600" i="1" dirty="0">
                <a:latin typeface="Avenir Book" panose="02000503020000020003" pitchFamily="2" charset="0"/>
              </a:rPr>
              <a:t>And maybe more?</a:t>
            </a:r>
          </a:p>
          <a:p>
            <a:pPr algn="ctr"/>
            <a:endParaRPr lang="fr-FR" dirty="0">
              <a:latin typeface="Avenir Book" panose="02000503020000020003" pitchFamily="2" charset="0"/>
            </a:endParaRPr>
          </a:p>
          <a:p>
            <a:pPr algn="ctr"/>
            <a:endParaRPr lang="fr-FR" dirty="0">
              <a:latin typeface="Avenir Book" panose="02000503020000020003" pitchFamily="2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51F4A7A1-C12C-C149-A986-F3DE09AD6FD8}"/>
              </a:ext>
            </a:extLst>
          </p:cNvPr>
          <p:cNvSpPr txBox="1"/>
          <p:nvPr/>
        </p:nvSpPr>
        <p:spPr>
          <a:xfrm>
            <a:off x="7341972" y="442075"/>
            <a:ext cx="4035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latin typeface="Avenir Book" panose="02000503020000020003" pitchFamily="2" charset="0"/>
              </a:rPr>
              <a:t>How is chromatin organised in cell?</a:t>
            </a:r>
          </a:p>
        </p:txBody>
      </p:sp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7957F4A8-5E89-4847-B18B-8C8A3E5C7A15}"/>
              </a:ext>
            </a:extLst>
          </p:cNvPr>
          <p:cNvCxnSpPr>
            <a:cxnSpLocks/>
          </p:cNvCxnSpPr>
          <p:nvPr/>
        </p:nvCxnSpPr>
        <p:spPr>
          <a:xfrm flipV="1">
            <a:off x="4956132" y="3482240"/>
            <a:ext cx="480164" cy="2112848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70AEE605-CCB5-D043-92DF-39417D3E60D9}"/>
              </a:ext>
            </a:extLst>
          </p:cNvPr>
          <p:cNvCxnSpPr>
            <a:cxnSpLocks/>
          </p:cNvCxnSpPr>
          <p:nvPr/>
        </p:nvCxnSpPr>
        <p:spPr>
          <a:xfrm flipV="1">
            <a:off x="5616620" y="3476102"/>
            <a:ext cx="665330" cy="277350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42AB4508-4B77-BB48-9124-1136E123BC6B}"/>
              </a:ext>
            </a:extLst>
          </p:cNvPr>
          <p:cNvSpPr txBox="1"/>
          <p:nvPr/>
        </p:nvSpPr>
        <p:spPr>
          <a:xfrm>
            <a:off x="3750701" y="5595088"/>
            <a:ext cx="173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venir Book" panose="02000503020000020003" pitchFamily="2" charset="0"/>
              </a:rPr>
              <a:t>Normalization steps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2A77E6CE-5945-D84C-803C-C5287AEAA5CA}"/>
              </a:ext>
            </a:extLst>
          </p:cNvPr>
          <p:cNvSpPr txBox="1"/>
          <p:nvPr/>
        </p:nvSpPr>
        <p:spPr>
          <a:xfrm>
            <a:off x="4749423" y="6165306"/>
            <a:ext cx="17356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venir Book" panose="02000503020000020003" pitchFamily="2" charset="0"/>
              </a:rPr>
              <a:t>Pearson’s correlation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B1FBC46E-9642-2243-8D59-4FD7468D39DF}"/>
              </a:ext>
            </a:extLst>
          </p:cNvPr>
          <p:cNvSpPr txBox="1"/>
          <p:nvPr/>
        </p:nvSpPr>
        <p:spPr>
          <a:xfrm>
            <a:off x="1910907" y="6101984"/>
            <a:ext cx="2071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i="1" dirty="0">
                <a:solidFill>
                  <a:schemeClr val="bg1">
                    <a:lumMod val="50000"/>
                  </a:schemeClr>
                </a:solidFill>
                <a:latin typeface="Avenir Book" panose="02000503020000020003" pitchFamily="2" charset="0"/>
              </a:rPr>
              <a:t>(Iterative SCN, Observed vs expected)</a:t>
            </a: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D44982CD-5713-8144-A1DE-8C920BEFDB53}"/>
              </a:ext>
            </a:extLst>
          </p:cNvPr>
          <p:cNvCxnSpPr>
            <a:cxnSpLocks/>
          </p:cNvCxnSpPr>
          <p:nvPr/>
        </p:nvCxnSpPr>
        <p:spPr>
          <a:xfrm flipV="1">
            <a:off x="3620481" y="6012493"/>
            <a:ext cx="362240" cy="237118"/>
          </a:xfrm>
          <a:prstGeom prst="straightConnector1">
            <a:avLst/>
          </a:prstGeom>
          <a:ln w="19050"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5993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1366F68B-5D43-104A-BF1B-14866A003731}"/>
              </a:ext>
            </a:extLst>
          </p:cNvPr>
          <p:cNvSpPr txBox="1"/>
          <p:nvPr/>
        </p:nvSpPr>
        <p:spPr>
          <a:xfrm>
            <a:off x="11764840" y="6440538"/>
            <a:ext cx="538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50000"/>
                  </a:schemeClr>
                </a:solidFill>
                <a:latin typeface="Avenir Book" panose="02000503020000020003" pitchFamily="2" charset="0"/>
              </a:rPr>
              <a:t>2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F119AE8-B16A-374E-94A9-33A24A8D970A}"/>
              </a:ext>
            </a:extLst>
          </p:cNvPr>
          <p:cNvSpPr txBox="1">
            <a:spLocks/>
          </p:cNvSpPr>
          <p:nvPr/>
        </p:nvSpPr>
        <p:spPr>
          <a:xfrm>
            <a:off x="407684" y="1486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latin typeface="Avenir Book" panose="02000503020000020003" pitchFamily="2" charset="0"/>
              </a:rPr>
              <a:t>Preliminary results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EF718143-CBE5-0F46-928E-2265ABE9B6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650" y="1084243"/>
            <a:ext cx="7165193" cy="5358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309A292D-9663-614A-8715-63EE0D905FBE}"/>
              </a:ext>
            </a:extLst>
          </p:cNvPr>
          <p:cNvSpPr txBox="1"/>
          <p:nvPr/>
        </p:nvSpPr>
        <p:spPr>
          <a:xfrm>
            <a:off x="3013724" y="6340042"/>
            <a:ext cx="62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venir Book" panose="02000503020000020003" pitchFamily="2" charset="0"/>
              </a:rPr>
              <a:t>Chromosome 16, cell type GM12878, resolution 100kb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49E9B1-0908-244E-9B0C-DF5942116D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0" t="53111" r="59791" b="10222"/>
          <a:stretch/>
        </p:blipFill>
        <p:spPr bwMode="auto">
          <a:xfrm>
            <a:off x="5917356" y="1084243"/>
            <a:ext cx="5866960" cy="4661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5755BF9-B7C8-4142-A1BA-C6B54B7BA32B}"/>
              </a:ext>
            </a:extLst>
          </p:cNvPr>
          <p:cNvSpPr txBox="1"/>
          <p:nvPr/>
        </p:nvSpPr>
        <p:spPr>
          <a:xfrm>
            <a:off x="407684" y="1423048"/>
            <a:ext cx="62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venir Book" panose="02000503020000020003" pitchFamily="2" charset="0"/>
              </a:rPr>
              <a:t>Gene density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DA18C207-F00E-5045-8093-3235FDB79CBC}"/>
              </a:ext>
            </a:extLst>
          </p:cNvPr>
          <p:cNvSpPr txBox="1"/>
          <p:nvPr/>
        </p:nvSpPr>
        <p:spPr>
          <a:xfrm rot="16200000">
            <a:off x="-2524450" y="4076475"/>
            <a:ext cx="62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Avenir Book" panose="02000503020000020003" pitchFamily="2" charset="0"/>
              </a:rPr>
              <a:t>First eigenvector value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CFC0D71B-B896-0643-9E39-5777A2D855B3}"/>
              </a:ext>
            </a:extLst>
          </p:cNvPr>
          <p:cNvSpPr txBox="1"/>
          <p:nvPr/>
        </p:nvSpPr>
        <p:spPr>
          <a:xfrm>
            <a:off x="3712246" y="1607714"/>
            <a:ext cx="62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rgbClr val="C00000"/>
                </a:solidFill>
                <a:latin typeface="Avenir Book" panose="02000503020000020003" pitchFamily="2" charset="0"/>
              </a:rPr>
              <a:t>Compartment A (active)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8D305A8-F068-FB47-AB3D-7991DFF66409}"/>
              </a:ext>
            </a:extLst>
          </p:cNvPr>
          <p:cNvSpPr txBox="1"/>
          <p:nvPr/>
        </p:nvSpPr>
        <p:spPr>
          <a:xfrm>
            <a:off x="7294843" y="5035093"/>
            <a:ext cx="62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solidFill>
                  <a:schemeClr val="accent1">
                    <a:lumMod val="75000"/>
                  </a:schemeClr>
                </a:solidFill>
                <a:latin typeface="Avenir Book" panose="02000503020000020003" pitchFamily="2" charset="0"/>
              </a:rPr>
              <a:t>Compartment B (inactive)</a:t>
            </a:r>
          </a:p>
        </p:txBody>
      </p:sp>
    </p:spTree>
    <p:extLst>
      <p:ext uri="{BB962C8B-B14F-4D97-AF65-F5344CB8AC3E}">
        <p14:creationId xmlns:p14="http://schemas.microsoft.com/office/powerpoint/2010/main" val="3534943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9F97FC3A-7B1C-5C45-93EA-C83A064070AC}"/>
              </a:ext>
            </a:extLst>
          </p:cNvPr>
          <p:cNvSpPr txBox="1"/>
          <p:nvPr/>
        </p:nvSpPr>
        <p:spPr>
          <a:xfrm>
            <a:off x="11764840" y="6440538"/>
            <a:ext cx="538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bg2">
                    <a:lumMod val="50000"/>
                  </a:schemeClr>
                </a:solidFill>
                <a:latin typeface="Avenir Book" panose="02000503020000020003" pitchFamily="2" charset="0"/>
              </a:rPr>
              <a:t>3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F8D7ED52-3734-CB45-9058-CFC1174C9366}"/>
              </a:ext>
            </a:extLst>
          </p:cNvPr>
          <p:cNvSpPr txBox="1">
            <a:spLocks/>
          </p:cNvSpPr>
          <p:nvPr/>
        </p:nvSpPr>
        <p:spPr>
          <a:xfrm>
            <a:off x="407684" y="1486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latin typeface="Avenir Book" panose="02000503020000020003" pitchFamily="2" charset="0"/>
              </a:rPr>
              <a:t>What’s next?</a:t>
            </a: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69D4057F-59C3-114F-91CA-7C917BE3C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145" y="1198617"/>
            <a:ext cx="2746176" cy="1829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0681F0E7-5FAA-7947-AEE2-7A09C034905F}"/>
              </a:ext>
            </a:extLst>
          </p:cNvPr>
          <p:cNvSpPr txBox="1"/>
          <p:nvPr/>
        </p:nvSpPr>
        <p:spPr>
          <a:xfrm>
            <a:off x="5022937" y="1305342"/>
            <a:ext cx="639925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latin typeface="Avenir Book" panose="02000503020000020003" pitchFamily="2" charset="0"/>
              </a:rPr>
              <a:t>Collaboration with another european team to gather our results and work together towards a better understanding of the subject.</a:t>
            </a:r>
          </a:p>
          <a:p>
            <a:endParaRPr lang="en-GB" sz="1600" dirty="0">
              <a:latin typeface="Avenir Book" panose="02000503020000020003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Avenir Book" panose="02000503020000020003" pitchFamily="2" charset="0"/>
              </a:rPr>
              <a:t>Validation and improvement of our methods and results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Avenir Book" panose="02000503020000020003" pitchFamily="2" charset="0"/>
            </a:endParaRPr>
          </a:p>
          <a:p>
            <a:pPr marL="285750" indent="-285750">
              <a:buFontTx/>
              <a:buChar char="-"/>
            </a:pPr>
            <a:r>
              <a:rPr lang="en-GB" sz="1600" dirty="0">
                <a:latin typeface="Avenir Book" panose="02000503020000020003" pitchFamily="2" charset="0"/>
              </a:rPr>
              <a:t>Determination of a research axis</a:t>
            </a:r>
          </a:p>
          <a:p>
            <a:pPr marL="285750" indent="-285750">
              <a:buFontTx/>
              <a:buChar char="-"/>
            </a:pPr>
            <a:endParaRPr lang="en-GB" sz="1600" dirty="0">
              <a:latin typeface="Avenir Book" panose="02000503020000020003" pitchFamily="2" charset="0"/>
            </a:endParaRPr>
          </a:p>
          <a:p>
            <a:pPr marL="285750" indent="-285750">
              <a:buFontTx/>
              <a:buChar char="-"/>
            </a:pPr>
            <a:endParaRPr lang="en-GB" sz="1600" dirty="0">
              <a:latin typeface="Avenir Book" panose="02000503020000020003" pitchFamily="2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6AC3BD8-0FC4-E444-AAFB-906838BABFD3}"/>
              </a:ext>
            </a:extLst>
          </p:cNvPr>
          <p:cNvSpPr txBox="1"/>
          <p:nvPr/>
        </p:nvSpPr>
        <p:spPr>
          <a:xfrm>
            <a:off x="243714" y="3237332"/>
            <a:ext cx="1112837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b="1" dirty="0">
                <a:latin typeface="Avenir Book" panose="02000503020000020003" pitchFamily="2" charset="0"/>
              </a:rPr>
              <a:t>What we envision for the future of this project :</a:t>
            </a:r>
          </a:p>
          <a:p>
            <a:endParaRPr lang="fr-FR" sz="2400" dirty="0">
              <a:latin typeface="Avenir Book" panose="02000503020000020003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2400" dirty="0">
                <a:latin typeface="Avenir Book" panose="02000503020000020003" pitchFamily="2" charset="0"/>
              </a:rPr>
              <a:t>Comparison of intra and interchromosomic bounds (What impact does this choice have on the compartments we find?)</a:t>
            </a:r>
          </a:p>
          <a:p>
            <a:pPr marL="285750" indent="-285750">
              <a:buFontTx/>
              <a:buChar char="-"/>
            </a:pPr>
            <a:endParaRPr lang="fr-FR" sz="2400" dirty="0">
              <a:latin typeface="Avenir Book" panose="02000503020000020003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2400" dirty="0">
                <a:latin typeface="Avenir Book" panose="02000503020000020003" pitchFamily="2" charset="0"/>
              </a:rPr>
              <a:t>What is the impact of the resolution on the compartments we find?</a:t>
            </a:r>
          </a:p>
          <a:p>
            <a:pPr marL="285750" indent="-285750">
              <a:buFontTx/>
              <a:buChar char="-"/>
            </a:pPr>
            <a:endParaRPr lang="fr-FR" sz="2400" dirty="0">
              <a:latin typeface="Avenir Book" panose="02000503020000020003" pitchFamily="2" charset="0"/>
            </a:endParaRPr>
          </a:p>
          <a:p>
            <a:pPr marL="285750" indent="-285750">
              <a:buFontTx/>
              <a:buChar char="-"/>
            </a:pPr>
            <a:r>
              <a:rPr lang="fr-FR" sz="2400" dirty="0">
                <a:latin typeface="Avenir Book" panose="02000503020000020003" pitchFamily="2" charset="0"/>
              </a:rPr>
              <a:t>How do these two questions answer to each other?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00B0943-A7F5-A14D-B86E-542F94B87059}"/>
              </a:ext>
            </a:extLst>
          </p:cNvPr>
          <p:cNvSpPr txBox="1"/>
          <p:nvPr/>
        </p:nvSpPr>
        <p:spPr>
          <a:xfrm>
            <a:off x="7484302" y="6455927"/>
            <a:ext cx="615027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600" i="1" dirty="0">
                <a:solidFill>
                  <a:schemeClr val="bg1">
                    <a:lumMod val="50000"/>
                  </a:schemeClr>
                </a:solidFill>
                <a:latin typeface="Avenir Book" panose="02000503020000020003" pitchFamily="2" charset="0"/>
              </a:rPr>
              <a:t>https://github.com/meet-eu-21/Team-SB3</a:t>
            </a:r>
          </a:p>
        </p:txBody>
      </p:sp>
    </p:spTree>
    <p:extLst>
      <p:ext uri="{BB962C8B-B14F-4D97-AF65-F5344CB8AC3E}">
        <p14:creationId xmlns:p14="http://schemas.microsoft.com/office/powerpoint/2010/main" val="83240166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{2F9CD051-BB5D-B84D-81FF-7A090391C011}tf10001120</Template>
  <TotalTime>1320</TotalTime>
  <Words>178</Words>
  <Application>Microsoft Macintosh PowerPoint</Application>
  <PresentationFormat>Grand écran</PresentationFormat>
  <Paragraphs>41</Paragraphs>
  <Slides>4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9" baseType="lpstr">
      <vt:lpstr>Arial</vt:lpstr>
      <vt:lpstr>Avenir Book</vt:lpstr>
      <vt:lpstr>Calibri</vt:lpstr>
      <vt:lpstr>Calibri Light</vt:lpstr>
      <vt:lpstr>Thème Office</vt:lpstr>
      <vt:lpstr>Meet-Eu : Compartments</vt:lpstr>
      <vt:lpstr>Context and goals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Meet-Eu : Compartments</dc:title>
  <dc:creator>Jeanne Bauduin</dc:creator>
  <cp:lastModifiedBy>Jeanne Bauduin</cp:lastModifiedBy>
  <cp:revision>5</cp:revision>
  <dcterms:created xsi:type="dcterms:W3CDTF">2021-12-13T15:31:11Z</dcterms:created>
  <dcterms:modified xsi:type="dcterms:W3CDTF">2021-12-17T13:45:00Z</dcterms:modified>
</cp:coreProperties>
</file>

<file path=docProps/thumbnail.jpeg>
</file>